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0"/>
  </p:notesMasterIdLst>
  <p:sldIdLst>
    <p:sldId id="256" r:id="rId2"/>
    <p:sldId id="258" r:id="rId3"/>
    <p:sldId id="378" r:id="rId4"/>
    <p:sldId id="524" r:id="rId5"/>
    <p:sldId id="525" r:id="rId6"/>
    <p:sldId id="468" r:id="rId7"/>
    <p:sldId id="509" r:id="rId8"/>
    <p:sldId id="510" r:id="rId9"/>
    <p:sldId id="511" r:id="rId10"/>
    <p:sldId id="526" r:id="rId11"/>
    <p:sldId id="513" r:id="rId12"/>
    <p:sldId id="514" r:id="rId13"/>
    <p:sldId id="518" r:id="rId14"/>
    <p:sldId id="515" r:id="rId15"/>
    <p:sldId id="527" r:id="rId16"/>
    <p:sldId id="517" r:id="rId17"/>
    <p:sldId id="519" r:id="rId18"/>
    <p:sldId id="471" r:id="rId19"/>
    <p:sldId id="528" r:id="rId20"/>
    <p:sldId id="529" r:id="rId21"/>
    <p:sldId id="530" r:id="rId22"/>
    <p:sldId id="531" r:id="rId23"/>
    <p:sldId id="505" r:id="rId24"/>
    <p:sldId id="532" r:id="rId25"/>
    <p:sldId id="533" r:id="rId26"/>
    <p:sldId id="534" r:id="rId27"/>
    <p:sldId id="535" r:id="rId28"/>
    <p:sldId id="536" r:id="rId29"/>
    <p:sldId id="537" r:id="rId30"/>
    <p:sldId id="538" r:id="rId31"/>
    <p:sldId id="539" r:id="rId32"/>
    <p:sldId id="540" r:id="rId33"/>
    <p:sldId id="541" r:id="rId34"/>
    <p:sldId id="542" r:id="rId35"/>
    <p:sldId id="544" r:id="rId36"/>
    <p:sldId id="554" r:id="rId37"/>
    <p:sldId id="543" r:id="rId38"/>
    <p:sldId id="545" r:id="rId39"/>
    <p:sldId id="323" r:id="rId40"/>
    <p:sldId id="362" r:id="rId41"/>
    <p:sldId id="361" r:id="rId42"/>
    <p:sldId id="363" r:id="rId43"/>
    <p:sldId id="324" r:id="rId44"/>
    <p:sldId id="325" r:id="rId45"/>
    <p:sldId id="326" r:id="rId46"/>
    <p:sldId id="327" r:id="rId47"/>
    <p:sldId id="546" r:id="rId48"/>
    <p:sldId id="329" r:id="rId49"/>
    <p:sldId id="364" r:id="rId50"/>
    <p:sldId id="330" r:id="rId51"/>
    <p:sldId id="547" r:id="rId52"/>
    <p:sldId id="334" r:id="rId53"/>
    <p:sldId id="549" r:id="rId54"/>
    <p:sldId id="550" r:id="rId55"/>
    <p:sldId id="551" r:id="rId56"/>
    <p:sldId id="555" r:id="rId57"/>
    <p:sldId id="328" r:id="rId58"/>
    <p:sldId id="367" r:id="rId5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Lexend Deca" panose="020B0604020202020204" charset="0"/>
      <p:regular r:id="rId65"/>
    </p:embeddedFont>
    <p:embeddedFont>
      <p:font typeface="Muli" panose="020B0604020202020204" charset="0"/>
      <p:regular r:id="rId66"/>
      <p:bold r:id="rId67"/>
      <p:italic r:id="rId68"/>
      <p:boldItalic r:id="rId69"/>
    </p:embeddedFont>
    <p:embeddedFont>
      <p:font typeface="Muli Regular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474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060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413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653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7133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08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2075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668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172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5847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6660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9441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1802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4649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1112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6325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4287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869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592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751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5309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58376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0840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075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186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7768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940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2689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6000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753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79536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52841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8837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78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6238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97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8906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0198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9948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7525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179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02649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9582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18749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8320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897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8645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0604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372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012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4187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769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231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223153" y="1991850"/>
            <a:ext cx="5029131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8DF27-2503-4752-80B1-42693A5B13D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9732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82699" y="1914870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Machine learning involves computers discovering how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they can perform tasks without being explicitly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programmed to do so. It involves computers learning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from data provided so that they carry out certain tasks.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0774" y="2571750"/>
            <a:ext cx="4619212" cy="22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60830" y="930431"/>
            <a:ext cx="5550249" cy="3282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080BD-F5E4-4F9E-AD4D-10BBB23925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32783" y="1542574"/>
            <a:ext cx="2672562" cy="360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1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7869" y="1255468"/>
            <a:ext cx="8248261" cy="281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7869" y="907188"/>
            <a:ext cx="8248261" cy="392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3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7083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562197" y="3899013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 phrase "garbage in, garbage out" is the best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description for the use of data preprocessing.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Data gathering methods are often loosely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controlled, resulting in out-of-range values, useless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features, outliers, missing values, etc.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Garbage data produce misleading results. Thus, data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preprocessing is the most important phase of a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machine learning project.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21216" y="939890"/>
            <a:ext cx="3263719" cy="32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8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02224" y="1524555"/>
            <a:ext cx="486291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 Engineering and Extraction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Extract and Create useful features from raw data into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features suitable for modeling.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150F2FCF-4D35-483B-B32B-9BCD9C0276DD}"/>
              </a:ext>
            </a:extLst>
          </p:cNvPr>
          <p:cNvSpPr txBox="1">
            <a:spLocks/>
          </p:cNvSpPr>
          <p:nvPr/>
        </p:nvSpPr>
        <p:spPr>
          <a:xfrm>
            <a:off x="602224" y="3839653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 Selection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Removing unnecessary features.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42420CCF-A0D2-4C98-8F53-153E28344058}"/>
              </a:ext>
            </a:extLst>
          </p:cNvPr>
          <p:cNvSpPr txBox="1">
            <a:spLocks/>
          </p:cNvSpPr>
          <p:nvPr/>
        </p:nvSpPr>
        <p:spPr>
          <a:xfrm>
            <a:off x="658930" y="2830794"/>
            <a:ext cx="48062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 Transformation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Transformation of data to improve the accuracy of the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algorithm.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11" name="Google Shape;96;p17">
            <a:extLst>
              <a:ext uri="{FF2B5EF4-FFF2-40B4-BE49-F238E27FC236}">
                <a16:creationId xmlns:a16="http://schemas.microsoft.com/office/drawing/2014/main" id="{E640FCCD-471D-4876-817D-A9EDD46C4F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7;p17">
            <a:extLst>
              <a:ext uri="{FF2B5EF4-FFF2-40B4-BE49-F238E27FC236}">
                <a16:creationId xmlns:a16="http://schemas.microsoft.com/office/drawing/2014/main" id="{BDFAB6A5-2BC6-4445-8C5C-A4C86CB7F2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8;p17">
            <a:extLst>
              <a:ext uri="{FF2B5EF4-FFF2-40B4-BE49-F238E27FC236}">
                <a16:creationId xmlns:a16="http://schemas.microsoft.com/office/drawing/2014/main" id="{B7F741F3-0169-4BE0-B288-46E4CECB864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12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7AAA4-9170-4F7B-833C-00BD762F59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3454" y="2550617"/>
            <a:ext cx="6929499" cy="2962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939AA-1E7F-4A57-9627-6D91C3081A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184142" y="515917"/>
            <a:ext cx="5549794" cy="3276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ACB996-49F0-44EE-B147-1DD7AC7512D3}"/>
              </a:ext>
            </a:extLst>
          </p:cNvPr>
          <p:cNvSpPr/>
          <p:nvPr/>
        </p:nvSpPr>
        <p:spPr>
          <a:xfrm>
            <a:off x="816265" y="1094585"/>
            <a:ext cx="875561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Install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F5DD6-30BF-4B9A-B4CC-21A8C71BC85F}"/>
              </a:ext>
            </a:extLst>
          </p:cNvPr>
          <p:cNvSpPr/>
          <p:nvPr/>
        </p:nvSpPr>
        <p:spPr>
          <a:xfrm>
            <a:off x="816265" y="3039020"/>
            <a:ext cx="636713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199276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6369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02224" y="1797227"/>
            <a:ext cx="533373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It's the process of creating new useful features from current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features based on our understanding of the problem domain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knowledge.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11" name="Google Shape;96;p17">
            <a:extLst>
              <a:ext uri="{FF2B5EF4-FFF2-40B4-BE49-F238E27FC236}">
                <a16:creationId xmlns:a16="http://schemas.microsoft.com/office/drawing/2014/main" id="{E640FCCD-471D-4876-817D-A9EDD46C4F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7;p17">
            <a:extLst>
              <a:ext uri="{FF2B5EF4-FFF2-40B4-BE49-F238E27FC236}">
                <a16:creationId xmlns:a16="http://schemas.microsoft.com/office/drawing/2014/main" id="{BDFAB6A5-2BC6-4445-8C5C-A4C86CB7F2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8;p17">
            <a:extLst>
              <a:ext uri="{FF2B5EF4-FFF2-40B4-BE49-F238E27FC236}">
                <a16:creationId xmlns:a16="http://schemas.microsoft.com/office/drawing/2014/main" id="{B7F741F3-0169-4BE0-B288-46E4CECB864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02A8E-CE35-44C6-AB23-05B256ECDF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33153" y="2180043"/>
            <a:ext cx="9144000" cy="27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1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748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57334" y="2146178"/>
            <a:ext cx="48649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Date columns usually provide valuable information about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 problem, they are neglected as an input for the machine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learning algorithms. It might be the reason for this, that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dates can be present in numerous formats, which make it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hard to understand by algorithms.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1887" y="2265416"/>
            <a:ext cx="9144000" cy="309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70722" y="191780"/>
            <a:ext cx="6769259" cy="3531497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411210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76283" y="191780"/>
            <a:ext cx="6275249" cy="3531497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40671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7293" y="191780"/>
            <a:ext cx="5773229" cy="3531497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141431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12490" y="796783"/>
            <a:ext cx="8795536" cy="2533055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1857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673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50047" y="1428184"/>
            <a:ext cx="48649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There is a lot of data hidden within strings, you can use a lot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of string operations techniques to extract those data.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2109" y="1396746"/>
            <a:ext cx="8879782" cy="361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7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368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11596" y="1460205"/>
            <a:ext cx="507908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There are a lot of web applications data logs like user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agents that contain a lot of info about used browser, OS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and device.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0115" y="1460205"/>
            <a:ext cx="6796478" cy="383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11596" y="1003045"/>
            <a:ext cx="507908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IP address is a great way to extract geographical data from it.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933" y="1237502"/>
            <a:ext cx="8223035" cy="385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345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8254" y="1065470"/>
            <a:ext cx="6947492" cy="370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2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62"/>
          <a:stretch/>
        </p:blipFill>
        <p:spPr>
          <a:xfrm>
            <a:off x="4902223" y="1483585"/>
            <a:ext cx="4241778" cy="2488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E84F3A-F0EB-4254-96FB-6A29EF1412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57717" y="1118935"/>
            <a:ext cx="6597081" cy="3968869"/>
          </a:xfrm>
          <a:prstGeom prst="rect">
            <a:avLst/>
          </a:prstGeom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D80CAA67-01D1-428C-BD9E-1F46A3408561}"/>
              </a:ext>
            </a:extLst>
          </p:cNvPr>
          <p:cNvSpPr txBox="1">
            <a:spLocks/>
          </p:cNvSpPr>
          <p:nvPr/>
        </p:nvSpPr>
        <p:spPr>
          <a:xfrm>
            <a:off x="824022" y="889054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Measure distance with </a:t>
            </a:r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haversine_distance</a:t>
            </a:r>
          </a:p>
        </p:txBody>
      </p:sp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8BA71E1F-34C8-43BA-BB6B-7253531CC915}"/>
              </a:ext>
            </a:extLst>
          </p:cNvPr>
          <p:cNvSpPr txBox="1">
            <a:spLocks/>
          </p:cNvSpPr>
          <p:nvPr/>
        </p:nvSpPr>
        <p:spPr>
          <a:xfrm>
            <a:off x="-157717" y="1136704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05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https://www.movable-type.co.uk/scripts/latlong.html</a:t>
            </a:r>
            <a:endParaRPr lang="en-US" sz="105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98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8972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97D169F5-83AF-416A-BA23-54E46E9B03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7;p17">
            <a:extLst>
              <a:ext uri="{FF2B5EF4-FFF2-40B4-BE49-F238E27FC236}">
                <a16:creationId xmlns:a16="http://schemas.microsoft.com/office/drawing/2014/main" id="{1B42574D-56CA-40C2-9983-C969761F66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D0E59CA3-5928-4030-BBE6-FA4FB5F1E1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4240" y="1251659"/>
            <a:ext cx="4227760" cy="2817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255D8-AA32-4996-B791-8C9C4229F0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450575" y="1537469"/>
            <a:ext cx="5772302" cy="25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9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97D169F5-83AF-416A-BA23-54E46E9B03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7;p17">
            <a:extLst>
              <a:ext uri="{FF2B5EF4-FFF2-40B4-BE49-F238E27FC236}">
                <a16:creationId xmlns:a16="http://schemas.microsoft.com/office/drawing/2014/main" id="{1B42574D-56CA-40C2-9983-C969761F66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D0E59CA3-5928-4030-BBE6-FA4FB5F1E1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0115" y="1312638"/>
            <a:ext cx="4289905" cy="2861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255D8-AA32-4996-B791-8C9C4229F0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49216" y="1681486"/>
            <a:ext cx="5343776" cy="24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2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9347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6045" y="1245750"/>
            <a:ext cx="8751910" cy="26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9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709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188685"/>
            <a:ext cx="6124480" cy="6521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651185" y="758442"/>
            <a:ext cx="11550313" cy="4965317"/>
          </a:xfrm>
          <a:prstGeom prst="rect">
            <a:avLst/>
          </a:prstGeom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FB54496F-AD5A-43A5-A571-70A1F472CE94}"/>
              </a:ext>
            </a:extLst>
          </p:cNvPr>
          <p:cNvSpPr txBox="1">
            <a:spLocks/>
          </p:cNvSpPr>
          <p:nvPr/>
        </p:nvSpPr>
        <p:spPr>
          <a:xfrm>
            <a:off x="396822" y="2129019"/>
            <a:ext cx="1467164" cy="55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4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Pixels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57D7DA6-1614-4628-940C-7E24F80A0806}"/>
              </a:ext>
            </a:extLst>
          </p:cNvPr>
          <p:cNvSpPr txBox="1">
            <a:spLocks/>
          </p:cNvSpPr>
          <p:nvPr/>
        </p:nvSpPr>
        <p:spPr>
          <a:xfrm>
            <a:off x="4152042" y="3071662"/>
            <a:ext cx="839915" cy="26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Height</a:t>
            </a: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A7130D2A-4001-41BD-91EF-BF1FCA56E53C}"/>
              </a:ext>
            </a:extLst>
          </p:cNvPr>
          <p:cNvSpPr txBox="1">
            <a:spLocks/>
          </p:cNvSpPr>
          <p:nvPr/>
        </p:nvSpPr>
        <p:spPr>
          <a:xfrm>
            <a:off x="1681943" y="4227272"/>
            <a:ext cx="698896" cy="55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</a:t>
            </a:r>
          </a:p>
        </p:txBody>
      </p:sp>
      <p:sp>
        <p:nvSpPr>
          <p:cNvPr id="12" name="Google Shape;94;p17">
            <a:extLst>
              <a:ext uri="{FF2B5EF4-FFF2-40B4-BE49-F238E27FC236}">
                <a16:creationId xmlns:a16="http://schemas.microsoft.com/office/drawing/2014/main" id="{DA3B91D5-26FB-465E-9FF0-24F82A6EAC67}"/>
              </a:ext>
            </a:extLst>
          </p:cNvPr>
          <p:cNvSpPr txBox="1">
            <a:spLocks/>
          </p:cNvSpPr>
          <p:nvPr/>
        </p:nvSpPr>
        <p:spPr>
          <a:xfrm>
            <a:off x="396822" y="2660522"/>
            <a:ext cx="2873202" cy="26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pixel is one color</a:t>
            </a:r>
          </a:p>
        </p:txBody>
      </p:sp>
    </p:spTree>
    <p:extLst>
      <p:ext uri="{BB962C8B-B14F-4D97-AF65-F5344CB8AC3E}">
        <p14:creationId xmlns:p14="http://schemas.microsoft.com/office/powerpoint/2010/main" val="278005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F8570D83-88CD-4333-913A-6A9061E8EF2B}"/>
              </a:ext>
            </a:extLst>
          </p:cNvPr>
          <p:cNvSpPr txBox="1">
            <a:spLocks/>
          </p:cNvSpPr>
          <p:nvPr/>
        </p:nvSpPr>
        <p:spPr>
          <a:xfrm>
            <a:off x="296458" y="1258603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RGB Digital Images</a:t>
            </a: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E23C006A-54F8-482A-9A0C-A0941D746663}"/>
              </a:ext>
            </a:extLst>
          </p:cNvPr>
          <p:cNvSpPr txBox="1">
            <a:spLocks/>
          </p:cNvSpPr>
          <p:nvPr/>
        </p:nvSpPr>
        <p:spPr>
          <a:xfrm>
            <a:off x="296458" y="2153154"/>
            <a:ext cx="51346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can generate any color by mixing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(red, green, blue) colors with different ratios.</a:t>
            </a:r>
          </a:p>
        </p:txBody>
      </p:sp>
    </p:spTree>
    <p:extLst>
      <p:ext uri="{BB962C8B-B14F-4D97-AF65-F5344CB8AC3E}">
        <p14:creationId xmlns:p14="http://schemas.microsoft.com/office/powerpoint/2010/main" val="129848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05" y="1070828"/>
            <a:ext cx="4784084" cy="36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4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1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(White)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4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2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Pink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7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Yellow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6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00482" y="1095734"/>
            <a:ext cx="6044445" cy="3427890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2F058DD1-61CD-4280-A2BB-A9045323EC00}"/>
              </a:ext>
            </a:extLst>
          </p:cNvPr>
          <p:cNvSpPr txBox="1">
            <a:spLocks/>
          </p:cNvSpPr>
          <p:nvPr/>
        </p:nvSpPr>
        <p:spPr>
          <a:xfrm>
            <a:off x="134086" y="2136085"/>
            <a:ext cx="284303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Resolution: 100x100</a:t>
            </a:r>
          </a:p>
          <a:p>
            <a:pPr marL="342900" indent="-342900"/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 : 100 pixels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Height: 100 pixels </a:t>
            </a:r>
          </a:p>
        </p:txBody>
      </p:sp>
    </p:spTree>
    <p:extLst>
      <p:ext uri="{BB962C8B-B14F-4D97-AF65-F5344CB8AC3E}">
        <p14:creationId xmlns:p14="http://schemas.microsoft.com/office/powerpoint/2010/main" val="335415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7474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75907" y="1117771"/>
            <a:ext cx="5992185" cy="350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4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834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71019" y="1068136"/>
            <a:ext cx="6401961" cy="360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4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96822" y="2721586"/>
            <a:ext cx="6401961" cy="1861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3A7F00-97E9-459C-9044-69F5866CC19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404041" y="0"/>
            <a:ext cx="6925343" cy="3445985"/>
          </a:xfrm>
          <a:prstGeom prst="rect">
            <a:avLst/>
          </a:prstGeom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917DFC8B-9139-4372-BE41-5CB44E129A20}"/>
              </a:ext>
            </a:extLst>
          </p:cNvPr>
          <p:cNvSpPr txBox="1">
            <a:spLocks/>
          </p:cNvSpPr>
          <p:nvPr/>
        </p:nvSpPr>
        <p:spPr>
          <a:xfrm>
            <a:off x="690911" y="4639566"/>
            <a:ext cx="4735438" cy="30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https://en.wikipedia.org/wiki/Mel-frequency_cepstrum</a:t>
            </a:r>
          </a:p>
        </p:txBody>
      </p:sp>
    </p:spTree>
    <p:extLst>
      <p:ext uri="{BB962C8B-B14F-4D97-AF65-F5344CB8AC3E}">
        <p14:creationId xmlns:p14="http://schemas.microsoft.com/office/powerpoint/2010/main" val="317222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330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97D169F5-83AF-416A-BA23-54E46E9B03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7;p17">
            <a:extLst>
              <a:ext uri="{FF2B5EF4-FFF2-40B4-BE49-F238E27FC236}">
                <a16:creationId xmlns:a16="http://schemas.microsoft.com/office/drawing/2014/main" id="{1B42574D-56CA-40C2-9983-C969761F66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D0E59CA3-5928-4030-BBE6-FA4FB5F1E1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13264" y="1030156"/>
            <a:ext cx="4826261" cy="3219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D71B9A-AB29-46F3-A834-519362CCA14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482342" y="1054896"/>
            <a:ext cx="5529746" cy="3211251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31A54693-3B98-4C09-9458-C7A45512281D}"/>
              </a:ext>
            </a:extLst>
          </p:cNvPr>
          <p:cNvSpPr txBox="1">
            <a:spLocks/>
          </p:cNvSpPr>
          <p:nvPr/>
        </p:nvSpPr>
        <p:spPr>
          <a:xfrm>
            <a:off x="4572000" y="4149961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05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https://en.wikipedia.org/wiki/Principal_component_analysis</a:t>
            </a:r>
          </a:p>
        </p:txBody>
      </p:sp>
    </p:spTree>
    <p:extLst>
      <p:ext uri="{BB962C8B-B14F-4D97-AF65-F5344CB8AC3E}">
        <p14:creationId xmlns:p14="http://schemas.microsoft.com/office/powerpoint/2010/main" val="316827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6078" y="2446627"/>
            <a:ext cx="52462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be continued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393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310115" y="3205104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We are living in a data-driven economy. It’s a world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where having tons of data, understanding it and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knowing what to do with data is power. 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Understanding your data is not one of the most difficult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things in data science, but it is time-consuming.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Interpretation of data is effective when we know about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 source of data.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89593" y="1047141"/>
            <a:ext cx="4085563" cy="29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9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(Types of Data)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246320" y="3898243"/>
            <a:ext cx="47368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Categorical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This represents qualitative data with no apparent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inherent mathematical meaning.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Yes or No, Sex, Race, Marital Status etc.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These can take be assigned numbers like Yes(0) and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No(1), but numbers have no mathematical meaning.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Numerical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This represents some sort of quantitative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measurement.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height of people, stock price, page load time etc</a:t>
            </a: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89593" y="1295169"/>
            <a:ext cx="4085563" cy="24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2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(Numerical)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63770" y="3508383"/>
            <a:ext cx="47368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Discrete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This is integer based, often counts of some event.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“How many songs do a user like?” or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“How many times a coin flipped to “head” ?”</a:t>
            </a: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Continuous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It has an infinite number of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possible values. Example: “How much time did it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take for a user to buy?”</a:t>
            </a:r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3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(Categorical)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63770" y="3933686"/>
            <a:ext cx="47368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Nominal or unordered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we assign individual items to named categories that do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not have an implicit or natural value or rank.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Animals can be cats or dogs or horses etc..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that would be nominal data. 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Ordered or ordinal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items are assigned to categories that do have some kind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of implicit or natural order.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“Small, Medium, or Large."  Another example is a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survey question that asks us to rate an item on a 1 to 10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scale, with 10 being the best. This implies that 10 is better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than 9, which is better than 8, and so on.</a:t>
            </a:r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5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5976</TotalTime>
  <Words>2043</Words>
  <Application>Microsoft Office PowerPoint</Application>
  <PresentationFormat>On-screen Show (16:9)</PresentationFormat>
  <Paragraphs>502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Muli Regular</vt:lpstr>
      <vt:lpstr>Consolas</vt:lpstr>
      <vt:lpstr>Arial</vt:lpstr>
      <vt:lpstr>Lexend Deca</vt:lpstr>
      <vt:lpstr>Muli</vt:lpstr>
      <vt:lpstr>Aliena template</vt:lpstr>
      <vt:lpstr>Data Preprocessing</vt:lpstr>
      <vt:lpstr>Hello!</vt:lpstr>
      <vt:lpstr>Hello!</vt:lpstr>
      <vt:lpstr>PowerPoint Presentation</vt:lpstr>
      <vt:lpstr>PowerPoint Presentation</vt:lpstr>
      <vt:lpstr>What is Data</vt:lpstr>
      <vt:lpstr>What is Data (Types of Data)</vt:lpstr>
      <vt:lpstr>What is Data (Numerical)</vt:lpstr>
      <vt:lpstr>What is Data (Categorical)</vt:lpstr>
      <vt:lpstr>PowerPoint Presentation</vt:lpstr>
      <vt:lpstr>Machine Learning</vt:lpstr>
      <vt:lpstr>Machine Learning</vt:lpstr>
      <vt:lpstr>Machine Learning</vt:lpstr>
      <vt:lpstr>Machine Learning</vt:lpstr>
      <vt:lpstr>PowerPoint Presentation</vt:lpstr>
      <vt:lpstr>Data Preprocessing</vt:lpstr>
      <vt:lpstr>Data Preprocessing</vt:lpstr>
      <vt:lpstr>Data Preprocessing</vt:lpstr>
      <vt:lpstr>PowerPoint Presentation</vt:lpstr>
      <vt:lpstr>Domain knowledge features</vt:lpstr>
      <vt:lpstr>PowerPoint Presentation</vt:lpstr>
      <vt:lpstr>Date and Time features</vt:lpstr>
      <vt:lpstr>Date and Time features</vt:lpstr>
      <vt:lpstr>Date and Time features</vt:lpstr>
      <vt:lpstr>Date and Time features</vt:lpstr>
      <vt:lpstr>Date and Time features</vt:lpstr>
      <vt:lpstr>PowerPoint Presentation</vt:lpstr>
      <vt:lpstr>String operations</vt:lpstr>
      <vt:lpstr>PowerPoint Presentation</vt:lpstr>
      <vt:lpstr>Web Data</vt:lpstr>
      <vt:lpstr>Web Data</vt:lpstr>
      <vt:lpstr>PowerPoint Presentation</vt:lpstr>
      <vt:lpstr>Geospatial features</vt:lpstr>
      <vt:lpstr>Geospatial features</vt:lpstr>
      <vt:lpstr>PowerPoint Presentation</vt:lpstr>
      <vt:lpstr>Work with Text</vt:lpstr>
      <vt:lpstr>Work with Text</vt:lpstr>
      <vt:lpstr>PowerPoint Presentation</vt:lpstr>
      <vt:lpstr>Work with Images</vt:lpstr>
      <vt:lpstr>Work with Images</vt:lpstr>
      <vt:lpstr>Work with Images</vt:lpstr>
      <vt:lpstr>Work with Images (Red)</vt:lpstr>
      <vt:lpstr>Work with Images (Green)</vt:lpstr>
      <vt:lpstr>Work with Images (Blue) </vt:lpstr>
      <vt:lpstr>Work with Images (White) </vt:lpstr>
      <vt:lpstr>Work with Images (Black) </vt:lpstr>
      <vt:lpstr>Work with Images (Pink)</vt:lpstr>
      <vt:lpstr>Work with Images (Yellow) </vt:lpstr>
      <vt:lpstr>Work with Images</vt:lpstr>
      <vt:lpstr>Work with Images</vt:lpstr>
      <vt:lpstr>PowerPoint Presentation</vt:lpstr>
      <vt:lpstr>Work with Audio</vt:lpstr>
      <vt:lpstr>Work with Audio</vt:lpstr>
      <vt:lpstr>PowerPoint Presentation</vt:lpstr>
      <vt:lpstr>Dimension Reduction with PCA</vt:lpstr>
      <vt:lpstr>To be continued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306</cp:revision>
  <dcterms:modified xsi:type="dcterms:W3CDTF">2020-07-09T04:49:55Z</dcterms:modified>
</cp:coreProperties>
</file>